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Roboto Medium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RobotoMedium-bold.fntdata"/><Relationship Id="rId12" Type="http://schemas.openxmlformats.org/officeDocument/2006/relationships/slide" Target="slides/slide7.xml"/><Relationship Id="rId34" Type="http://schemas.openxmlformats.org/officeDocument/2006/relationships/font" Target="fonts/RobotoMedium-regular.fntdata"/><Relationship Id="rId15" Type="http://schemas.openxmlformats.org/officeDocument/2006/relationships/slide" Target="slides/slide10.xml"/><Relationship Id="rId37" Type="http://schemas.openxmlformats.org/officeDocument/2006/relationships/font" Target="fonts/Roboto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Medium-italic.fntdata"/><Relationship Id="rId17" Type="http://schemas.openxmlformats.org/officeDocument/2006/relationships/slide" Target="slides/slide12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1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e53a2b5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24e53a2b5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e53a2b51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e53a2b51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e53a2b51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e53a2b51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e53a2b51a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4e53a2b51a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e53a2b51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4e53a2b51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e53a2b51a_0_5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4e53a2b51a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e53a2b51a_0_5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24e53a2b51a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e53a2b51a_0_5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24e53a2b51a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e53a2b51a_0_6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4e53a2b51a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e53a2b51a_0_6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24e53a2b51a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e53a2b51a_0_6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24e53a2b51a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e53a2b51a_0_7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24e53a2b51a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e53a2b51a_0_7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24e53a2b51a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e53a2b51a_0_7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24e53a2b51a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e53a2b51a_0_8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24e53a2b51a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4e53a2b51a_0_6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24e53a2b51a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e53a2b51a_0_6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24e53a2b51a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e53a2b51a_0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24e53a2b51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e53a2b51a_0_7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4e53a2b51a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e53a2b51a_0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4e53a2b51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e53a2b51a_0_3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4e53a2b51a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e53a2b51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e53a2b51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01525" y="666263"/>
            <a:ext cx="6266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Факультет компьютерных наук</a:t>
            </a:r>
            <a:endParaRPr b="1"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3252" y="793175"/>
            <a:ext cx="964884" cy="294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5837" y="614329"/>
            <a:ext cx="649225" cy="65227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728100" y="1676851"/>
            <a:ext cx="76878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500">
                <a:latin typeface="Roboto"/>
                <a:ea typeface="Roboto"/>
                <a:cs typeface="Roboto"/>
                <a:sym typeface="Roboto"/>
              </a:rPr>
              <a:t>Исследовательский проект на тему: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50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ru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Исследование парадигмы лотерейных билетов в глубинном обучение</a:t>
            </a:r>
            <a:r>
              <a:rPr lang="ru" sz="2500">
                <a:latin typeface="Roboto"/>
                <a:ea typeface="Roboto"/>
                <a:cs typeface="Roboto"/>
                <a:sym typeface="Roboto"/>
              </a:rPr>
              <a:t>”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429175" y="3562500"/>
            <a:ext cx="3714900" cy="15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" sz="1300">
                <a:latin typeface="Roboto"/>
                <a:ea typeface="Roboto"/>
                <a:cs typeface="Roboto"/>
                <a:sym typeface="Roboto"/>
              </a:rPr>
              <a:t>Автор проекта: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Панфилов Борис Сергеевич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Группа БПМИ216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" sz="1300">
                <a:latin typeface="Roboto"/>
                <a:ea typeface="Roboto"/>
                <a:cs typeface="Roboto"/>
                <a:sym typeface="Roboto"/>
              </a:rPr>
              <a:t>Научный руководитель: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Шабалин Александр Михайлович, стажер-исследователь, НИУ ВШЭ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50" y="1251325"/>
            <a:ext cx="8172450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/>
          <p:nvPr/>
        </p:nvSpPr>
        <p:spPr>
          <a:xfrm>
            <a:off x="8649200" y="4703575"/>
            <a:ext cx="5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10</a:t>
            </a:r>
            <a:endParaRPr/>
          </a:p>
        </p:txBody>
      </p:sp>
      <p:sp>
        <p:nvSpPr>
          <p:cNvPr id="188" name="Google Shape;188;p22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Пруннинг</a:t>
            </a:r>
            <a:endParaRPr b="1"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9" name="Google Shape;189;p22"/>
          <p:cNvCxnSpPr/>
          <p:nvPr/>
        </p:nvCxnSpPr>
        <p:spPr>
          <a:xfrm>
            <a:off x="10" y="782449"/>
            <a:ext cx="6909900" cy="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p22"/>
          <p:cNvSpPr/>
          <p:nvPr/>
        </p:nvSpPr>
        <p:spPr>
          <a:xfrm>
            <a:off x="6909910" y="645499"/>
            <a:ext cx="273900" cy="273900"/>
          </a:xfrm>
          <a:prstGeom prst="ellipse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50" y="1149825"/>
            <a:ext cx="8220075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/>
          <p:nvPr/>
        </p:nvSpPr>
        <p:spPr>
          <a:xfrm>
            <a:off x="8649200" y="4703575"/>
            <a:ext cx="5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11</a:t>
            </a:r>
            <a:endParaRPr/>
          </a:p>
        </p:txBody>
      </p:sp>
      <p:sp>
        <p:nvSpPr>
          <p:cNvPr id="197" name="Google Shape;197;p23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Пруннинг</a:t>
            </a:r>
            <a:endParaRPr b="1"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8" name="Google Shape;198;p23"/>
          <p:cNvCxnSpPr/>
          <p:nvPr/>
        </p:nvCxnSpPr>
        <p:spPr>
          <a:xfrm>
            <a:off x="10" y="782449"/>
            <a:ext cx="6909900" cy="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23"/>
          <p:cNvSpPr/>
          <p:nvPr/>
        </p:nvSpPr>
        <p:spPr>
          <a:xfrm>
            <a:off x="6909910" y="645499"/>
            <a:ext cx="273900" cy="273900"/>
          </a:xfrm>
          <a:prstGeom prst="ellipse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50" y="1036450"/>
            <a:ext cx="8296275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8649200" y="4703575"/>
            <a:ext cx="5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</a:t>
            </a:r>
            <a:endParaRPr/>
          </a:p>
        </p:txBody>
      </p:sp>
      <p:sp>
        <p:nvSpPr>
          <p:cNvPr id="206" name="Google Shape;206;p2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Пруннинг</a:t>
            </a:r>
            <a:endParaRPr b="1"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7" name="Google Shape;207;p24"/>
          <p:cNvCxnSpPr/>
          <p:nvPr/>
        </p:nvCxnSpPr>
        <p:spPr>
          <a:xfrm>
            <a:off x="10" y="782449"/>
            <a:ext cx="6909900" cy="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24"/>
          <p:cNvSpPr/>
          <p:nvPr/>
        </p:nvSpPr>
        <p:spPr>
          <a:xfrm>
            <a:off x="6909910" y="645499"/>
            <a:ext cx="273900" cy="273900"/>
          </a:xfrm>
          <a:prstGeom prst="ellipse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251425" y="91000"/>
            <a:ext cx="85206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Процесс обучения MLP моделей с разными конфигурациями на датасете MNIST</a:t>
            </a:r>
            <a:endParaRPr b="1"/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13" y="1196077"/>
            <a:ext cx="7909526" cy="380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5"/>
          <p:cNvCxnSpPr>
            <a:endCxn id="216" idx="2"/>
          </p:cNvCxnSpPr>
          <p:nvPr/>
        </p:nvCxnSpPr>
        <p:spPr>
          <a:xfrm>
            <a:off x="10" y="1168499"/>
            <a:ext cx="6909900" cy="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p25"/>
          <p:cNvSpPr/>
          <p:nvPr/>
        </p:nvSpPr>
        <p:spPr>
          <a:xfrm>
            <a:off x="6909910" y="1031549"/>
            <a:ext cx="273900" cy="273900"/>
          </a:xfrm>
          <a:prstGeom prst="ellipse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8649200" y="4703575"/>
            <a:ext cx="5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/>
        </p:nvSpPr>
        <p:spPr>
          <a:xfrm>
            <a:off x="295175" y="110500"/>
            <a:ext cx="67533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800">
                <a:solidFill>
                  <a:schemeClr val="dk1"/>
                </a:solidFill>
              </a:rPr>
              <a:t>Проверка оптимальности алгоритма </a:t>
            </a:r>
            <a:endParaRPr b="1"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Выигрышные билеты</a:t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3" name="Google Shape;223;p26"/>
          <p:cNvCxnSpPr>
            <a:endCxn id="224" idx="2"/>
          </p:cNvCxnSpPr>
          <p:nvPr/>
        </p:nvCxnSpPr>
        <p:spPr>
          <a:xfrm>
            <a:off x="10" y="1147899"/>
            <a:ext cx="6909900" cy="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26"/>
          <p:cNvSpPr/>
          <p:nvPr/>
        </p:nvSpPr>
        <p:spPr>
          <a:xfrm>
            <a:off x="6909910" y="1010949"/>
            <a:ext cx="273900" cy="273900"/>
          </a:xfrm>
          <a:prstGeom prst="ellipse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6335825" y="1859788"/>
            <a:ext cx="475800" cy="139200"/>
          </a:xfrm>
          <a:prstGeom prst="chevron">
            <a:avLst>
              <a:gd fmla="val 50000" name="adj"/>
            </a:avLst>
          </a:prstGeom>
          <a:solidFill>
            <a:srgbClr val="FFD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6903125" y="1729288"/>
            <a:ext cx="38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без реинициализации</a:t>
            </a:r>
            <a:endParaRPr/>
          </a:p>
        </p:txBody>
      </p:sp>
      <p:sp>
        <p:nvSpPr>
          <p:cNvPr id="227" name="Google Shape;227;p26"/>
          <p:cNvSpPr/>
          <p:nvPr/>
        </p:nvSpPr>
        <p:spPr>
          <a:xfrm>
            <a:off x="6335825" y="2296438"/>
            <a:ext cx="475800" cy="139200"/>
          </a:xfrm>
          <a:prstGeom prst="chevron">
            <a:avLst>
              <a:gd fmla="val 50000" name="adj"/>
            </a:avLst>
          </a:prstGeom>
          <a:solidFill>
            <a:srgbClr val="FFD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6903125" y="2165950"/>
            <a:ext cx="228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выбираем веса по абсолютному значению</a:t>
            </a:r>
            <a:endParaRPr/>
          </a:p>
        </p:txBody>
      </p:sp>
      <p:sp>
        <p:nvSpPr>
          <p:cNvPr id="229" name="Google Shape;229;p26"/>
          <p:cNvSpPr txBox="1"/>
          <p:nvPr/>
        </p:nvSpPr>
        <p:spPr>
          <a:xfrm>
            <a:off x="8649200" y="4703575"/>
            <a:ext cx="5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14</a:t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5650"/>
            <a:ext cx="6289826" cy="30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/>
        </p:nvSpPr>
        <p:spPr>
          <a:xfrm>
            <a:off x="295175" y="110500"/>
            <a:ext cx="67533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800">
                <a:solidFill>
                  <a:schemeClr val="dk1"/>
                </a:solidFill>
              </a:rPr>
              <a:t>Проверка оптимальности алгоритма </a:t>
            </a:r>
            <a:endParaRPr b="1"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Выбор весов для пруннинга</a:t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6" name="Google Shape;236;p27"/>
          <p:cNvCxnSpPr>
            <a:endCxn id="237" idx="2"/>
          </p:cNvCxnSpPr>
          <p:nvPr/>
        </p:nvCxnSpPr>
        <p:spPr>
          <a:xfrm>
            <a:off x="10" y="1147899"/>
            <a:ext cx="6909900" cy="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27"/>
          <p:cNvSpPr/>
          <p:nvPr/>
        </p:nvSpPr>
        <p:spPr>
          <a:xfrm>
            <a:off x="6909910" y="1010949"/>
            <a:ext cx="273900" cy="273900"/>
          </a:xfrm>
          <a:prstGeom prst="ellipse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27"/>
          <p:cNvPicPr preferRelativeResize="0"/>
          <p:nvPr/>
        </p:nvPicPr>
        <p:blipFill rotWithShape="1">
          <a:blip r:embed="rId3">
            <a:alphaModFix/>
          </a:blip>
          <a:srcRect b="31759" l="0" r="0" t="0"/>
          <a:stretch/>
        </p:blipFill>
        <p:spPr>
          <a:xfrm>
            <a:off x="168400" y="1528500"/>
            <a:ext cx="7215224" cy="3472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 txBox="1"/>
          <p:nvPr/>
        </p:nvSpPr>
        <p:spPr>
          <a:xfrm>
            <a:off x="8649200" y="4703575"/>
            <a:ext cx="5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/>
        </p:nvSpPr>
        <p:spPr>
          <a:xfrm>
            <a:off x="295175" y="110500"/>
            <a:ext cx="73575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800">
                <a:solidFill>
                  <a:schemeClr val="dk1"/>
                </a:solidFill>
              </a:rPr>
              <a:t>Проверка оптимальности алгоритма </a:t>
            </a:r>
            <a:endParaRPr b="1"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Важность реинициализации начальными весами</a:t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5" name="Google Shape;245;p28"/>
          <p:cNvCxnSpPr>
            <a:endCxn id="246" idx="2"/>
          </p:cNvCxnSpPr>
          <p:nvPr/>
        </p:nvCxnSpPr>
        <p:spPr>
          <a:xfrm>
            <a:off x="10" y="1147899"/>
            <a:ext cx="6909900" cy="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6" name="Google Shape;246;p28"/>
          <p:cNvSpPr/>
          <p:nvPr/>
        </p:nvSpPr>
        <p:spPr>
          <a:xfrm>
            <a:off x="6909910" y="1010949"/>
            <a:ext cx="273900" cy="273900"/>
          </a:xfrm>
          <a:prstGeom prst="ellipse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 rotWithShape="1">
          <a:blip r:embed="rId3">
            <a:alphaModFix/>
          </a:blip>
          <a:srcRect b="25082" l="0" r="0" t="0"/>
          <a:stretch/>
        </p:blipFill>
        <p:spPr>
          <a:xfrm>
            <a:off x="464375" y="1415825"/>
            <a:ext cx="7128500" cy="35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/>
        </p:nvSpPr>
        <p:spPr>
          <a:xfrm>
            <a:off x="8649200" y="4703575"/>
            <a:ext cx="5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16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/>
        </p:nvSpPr>
        <p:spPr>
          <a:xfrm>
            <a:off x="551275" y="110650"/>
            <a:ext cx="67533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Исследование гипотезы </a:t>
            </a:r>
            <a:endParaRPr b="1"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</a:t>
            </a:r>
            <a:endParaRPr b="1"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4" name="Google Shape;254;p29"/>
          <p:cNvCxnSpPr>
            <a:endCxn id="255" idx="2"/>
          </p:cNvCxnSpPr>
          <p:nvPr/>
        </p:nvCxnSpPr>
        <p:spPr>
          <a:xfrm>
            <a:off x="10" y="1147899"/>
            <a:ext cx="6909900" cy="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29"/>
          <p:cNvSpPr/>
          <p:nvPr/>
        </p:nvSpPr>
        <p:spPr>
          <a:xfrm>
            <a:off x="6909910" y="1010949"/>
            <a:ext cx="273900" cy="273900"/>
          </a:xfrm>
          <a:prstGeom prst="ellipse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551275" y="1631050"/>
            <a:ext cx="75768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Найти пару (датасет, модель), такую что гипотеза лотерейных билетов не работает.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Видоизменить процесс обучения модели таким образом, чтобы лотерейные билеты нашлись.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Проанализировать с точки зрения ландшафта ошибок, почему так вышло.</a:t>
            </a:r>
            <a:endParaRPr sz="1800"/>
          </a:p>
        </p:txBody>
      </p:sp>
      <p:sp>
        <p:nvSpPr>
          <p:cNvPr id="257" name="Google Shape;257;p29"/>
          <p:cNvSpPr txBox="1"/>
          <p:nvPr/>
        </p:nvSpPr>
        <p:spPr>
          <a:xfrm>
            <a:off x="8649200" y="4703575"/>
            <a:ext cx="5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17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Исследование гипотезы</a:t>
            </a:r>
            <a:endParaRPr b="1"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30"/>
          <p:cNvCxnSpPr>
            <a:endCxn id="264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" name="Google Shape;264;p30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30"/>
          <p:cNvPicPr preferRelativeResize="0"/>
          <p:nvPr/>
        </p:nvPicPr>
        <p:blipFill rotWithShape="1">
          <a:blip r:embed="rId3">
            <a:alphaModFix/>
          </a:blip>
          <a:srcRect b="0" l="1787" r="0" t="0"/>
          <a:stretch/>
        </p:blipFill>
        <p:spPr>
          <a:xfrm>
            <a:off x="268725" y="1465400"/>
            <a:ext cx="7246751" cy="34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0"/>
          <p:cNvSpPr/>
          <p:nvPr/>
        </p:nvSpPr>
        <p:spPr>
          <a:xfrm>
            <a:off x="772975" y="796800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CIFAR100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30"/>
          <p:cNvCxnSpPr/>
          <p:nvPr/>
        </p:nvCxnSpPr>
        <p:spPr>
          <a:xfrm>
            <a:off x="268725" y="832350"/>
            <a:ext cx="0" cy="5562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8" name="Google Shape;268;p30"/>
          <p:cNvCxnSpPr/>
          <p:nvPr/>
        </p:nvCxnSpPr>
        <p:spPr>
          <a:xfrm flipH="1">
            <a:off x="268725" y="972375"/>
            <a:ext cx="351600" cy="3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" name="Google Shape;269;p30"/>
          <p:cNvSpPr/>
          <p:nvPr/>
        </p:nvSpPr>
        <p:spPr>
          <a:xfrm>
            <a:off x="772975" y="1091125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ResNet18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0" name="Google Shape;270;p30"/>
          <p:cNvCxnSpPr/>
          <p:nvPr/>
        </p:nvCxnSpPr>
        <p:spPr>
          <a:xfrm flipH="1">
            <a:off x="268725" y="1259750"/>
            <a:ext cx="351600" cy="3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1" name="Google Shape;271;p30"/>
          <p:cNvSpPr txBox="1"/>
          <p:nvPr/>
        </p:nvSpPr>
        <p:spPr>
          <a:xfrm>
            <a:off x="8649200" y="4703575"/>
            <a:ext cx="5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18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Исследование гипотезы</a:t>
            </a:r>
            <a:endParaRPr b="1"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7" name="Google Shape;277;p31"/>
          <p:cNvCxnSpPr>
            <a:endCxn id="278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" name="Google Shape;278;p31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1"/>
          <p:cNvSpPr/>
          <p:nvPr/>
        </p:nvSpPr>
        <p:spPr>
          <a:xfrm>
            <a:off x="772975" y="796800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CIFAR100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0" name="Google Shape;280;p31"/>
          <p:cNvCxnSpPr/>
          <p:nvPr/>
        </p:nvCxnSpPr>
        <p:spPr>
          <a:xfrm>
            <a:off x="268725" y="832350"/>
            <a:ext cx="0" cy="5562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1" name="Google Shape;281;p31"/>
          <p:cNvCxnSpPr/>
          <p:nvPr/>
        </p:nvCxnSpPr>
        <p:spPr>
          <a:xfrm flipH="1">
            <a:off x="268725" y="972375"/>
            <a:ext cx="351600" cy="3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" name="Google Shape;282;p31"/>
          <p:cNvSpPr/>
          <p:nvPr/>
        </p:nvSpPr>
        <p:spPr>
          <a:xfrm>
            <a:off x="772975" y="1091125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ResNet18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3" name="Google Shape;283;p31"/>
          <p:cNvCxnSpPr/>
          <p:nvPr/>
        </p:nvCxnSpPr>
        <p:spPr>
          <a:xfrm flipH="1">
            <a:off x="268725" y="1259750"/>
            <a:ext cx="351600" cy="3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4" name="Google Shape;284;p31"/>
          <p:cNvPicPr preferRelativeResize="0"/>
          <p:nvPr/>
        </p:nvPicPr>
        <p:blipFill rotWithShape="1">
          <a:blip r:embed="rId3">
            <a:alphaModFix/>
          </a:blip>
          <a:srcRect b="0" l="1068" r="0" t="0"/>
          <a:stretch/>
        </p:blipFill>
        <p:spPr>
          <a:xfrm>
            <a:off x="268725" y="1526900"/>
            <a:ext cx="7065549" cy="325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1"/>
          <p:cNvSpPr txBox="1"/>
          <p:nvPr/>
        </p:nvSpPr>
        <p:spPr>
          <a:xfrm>
            <a:off x="8649200" y="4703575"/>
            <a:ext cx="5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551275" y="110650"/>
            <a:ext cx="67533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 b="1"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Актуальность</a:t>
            </a:r>
            <a:endParaRPr b="1"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10" y="1147899"/>
            <a:ext cx="6909900" cy="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4"/>
          <p:cNvSpPr/>
          <p:nvPr/>
        </p:nvSpPr>
        <p:spPr>
          <a:xfrm>
            <a:off x="6909910" y="1010949"/>
            <a:ext cx="273900" cy="273900"/>
          </a:xfrm>
          <a:prstGeom prst="ellipse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06400" y="1708250"/>
            <a:ext cx="6824400" cy="3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Нейронные сети решают очень сложные задачи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Они - черный ящик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Хочется понять что-то об их внутреннем устройстве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Ландшафт функции потерь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ru" sz="1900">
                <a:latin typeface="Roboto"/>
                <a:ea typeface="Roboto"/>
                <a:cs typeface="Roboto"/>
                <a:sym typeface="Roboto"/>
              </a:rPr>
              <a:t>Гипотеза лотерейных билетов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8649200" y="4703575"/>
            <a:ext cx="3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Исследование гипотезы</a:t>
            </a:r>
            <a:endParaRPr b="1"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1" name="Google Shape;291;p32"/>
          <p:cNvCxnSpPr>
            <a:endCxn id="292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32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25" y="1943575"/>
            <a:ext cx="3001650" cy="213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2872" y="1984163"/>
            <a:ext cx="2778253" cy="20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7595" y="1984175"/>
            <a:ext cx="2820931" cy="20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2"/>
          <p:cNvSpPr/>
          <p:nvPr/>
        </p:nvSpPr>
        <p:spPr>
          <a:xfrm>
            <a:off x="620050" y="1233163"/>
            <a:ext cx="2124000" cy="647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2"/>
          <p:cNvSpPr txBox="1"/>
          <p:nvPr/>
        </p:nvSpPr>
        <p:spPr>
          <a:xfrm>
            <a:off x="620050" y="1264525"/>
            <a:ext cx="212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/>
              <a:t>pruned</a:t>
            </a:r>
            <a:r>
              <a:rPr lang="ru" sz="1300"/>
              <a:t> with </a:t>
            </a:r>
            <a:r>
              <a:rPr lang="ru" sz="1300"/>
              <a:t>scheduler </a:t>
            </a:r>
            <a:r>
              <a:rPr lang="ru" sz="1300"/>
              <a:t>vs pruned without scheduler</a:t>
            </a:r>
            <a:endParaRPr sz="1300"/>
          </a:p>
        </p:txBody>
      </p:sp>
      <p:sp>
        <p:nvSpPr>
          <p:cNvPr id="298" name="Google Shape;298;p32"/>
          <p:cNvSpPr/>
          <p:nvPr/>
        </p:nvSpPr>
        <p:spPr>
          <a:xfrm>
            <a:off x="3647875" y="1233163"/>
            <a:ext cx="2124000" cy="647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"/>
          <p:cNvSpPr txBox="1"/>
          <p:nvPr/>
        </p:nvSpPr>
        <p:spPr>
          <a:xfrm>
            <a:off x="3647875" y="1249225"/>
            <a:ext cx="212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pruned with </a:t>
            </a:r>
            <a:r>
              <a:rPr lang="ru"/>
              <a:t>scheduler                               </a:t>
            </a:r>
            <a:r>
              <a:rPr lang="ru"/>
              <a:t> 	 </a:t>
            </a:r>
            <a:r>
              <a:rPr lang="ru"/>
              <a:t>vs not pruned</a:t>
            </a:r>
            <a:endParaRPr/>
          </a:p>
        </p:txBody>
      </p:sp>
      <p:sp>
        <p:nvSpPr>
          <p:cNvPr id="300" name="Google Shape;300;p32"/>
          <p:cNvSpPr/>
          <p:nvPr/>
        </p:nvSpPr>
        <p:spPr>
          <a:xfrm>
            <a:off x="6675688" y="1233175"/>
            <a:ext cx="2124000" cy="647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2"/>
          <p:cNvSpPr txBox="1"/>
          <p:nvPr/>
        </p:nvSpPr>
        <p:spPr>
          <a:xfrm>
            <a:off x="6675700" y="1249225"/>
            <a:ext cx="234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pruned</a:t>
            </a:r>
            <a:r>
              <a:rPr lang="ru"/>
              <a:t> without</a:t>
            </a:r>
            <a:r>
              <a:rPr lang="ru"/>
              <a:t> scheduler              	     vs not pruned</a:t>
            </a:r>
            <a:endParaRPr/>
          </a:p>
        </p:txBody>
      </p:sp>
      <p:sp>
        <p:nvSpPr>
          <p:cNvPr id="302" name="Google Shape;302;p32"/>
          <p:cNvSpPr txBox="1"/>
          <p:nvPr/>
        </p:nvSpPr>
        <p:spPr>
          <a:xfrm>
            <a:off x="8649200" y="4703575"/>
            <a:ext cx="5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Исследование гипотезы</a:t>
            </a:r>
            <a:endParaRPr b="1"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8" name="Google Shape;308;p33"/>
          <p:cNvCxnSpPr>
            <a:endCxn id="309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33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25" y="1328499"/>
            <a:ext cx="8839199" cy="154764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/>
          <p:nvPr/>
        </p:nvSpPr>
        <p:spPr>
          <a:xfrm>
            <a:off x="814175" y="908350"/>
            <a:ext cx="38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without scheduler</a:t>
            </a:r>
            <a:endParaRPr/>
          </a:p>
        </p:txBody>
      </p:sp>
      <p:pic>
        <p:nvPicPr>
          <p:cNvPr id="312" name="Google Shape;3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25" y="3131375"/>
            <a:ext cx="8839201" cy="150468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/>
          <p:nvPr/>
        </p:nvSpPr>
        <p:spPr>
          <a:xfrm>
            <a:off x="338375" y="1038838"/>
            <a:ext cx="475800" cy="139200"/>
          </a:xfrm>
          <a:prstGeom prst="chevron">
            <a:avLst>
              <a:gd fmla="val 50000" name="adj"/>
            </a:avLst>
          </a:prstGeom>
          <a:solidFill>
            <a:srgbClr val="FFD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3"/>
          <p:cNvSpPr txBox="1"/>
          <p:nvPr/>
        </p:nvSpPr>
        <p:spPr>
          <a:xfrm>
            <a:off x="814175" y="2806825"/>
            <a:ext cx="38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with scheduler</a:t>
            </a:r>
            <a:endParaRPr/>
          </a:p>
        </p:txBody>
      </p:sp>
      <p:sp>
        <p:nvSpPr>
          <p:cNvPr id="315" name="Google Shape;315;p33"/>
          <p:cNvSpPr/>
          <p:nvPr/>
        </p:nvSpPr>
        <p:spPr>
          <a:xfrm>
            <a:off x="338375" y="2937313"/>
            <a:ext cx="475800" cy="139200"/>
          </a:xfrm>
          <a:prstGeom prst="chevron">
            <a:avLst>
              <a:gd fmla="val 50000" name="adj"/>
            </a:avLst>
          </a:prstGeom>
          <a:solidFill>
            <a:srgbClr val="FFD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3"/>
          <p:cNvSpPr txBox="1"/>
          <p:nvPr/>
        </p:nvSpPr>
        <p:spPr>
          <a:xfrm>
            <a:off x="8649200" y="4703575"/>
            <a:ext cx="5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21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Исследование гипотезы</a:t>
            </a:r>
            <a:endParaRPr b="1"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2" name="Google Shape;322;p34"/>
          <p:cNvCxnSpPr>
            <a:endCxn id="32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p3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4"/>
          <p:cNvSpPr/>
          <p:nvPr/>
        </p:nvSpPr>
        <p:spPr>
          <a:xfrm>
            <a:off x="772975" y="796800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CIFAR100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5" name="Google Shape;325;p34"/>
          <p:cNvCxnSpPr/>
          <p:nvPr/>
        </p:nvCxnSpPr>
        <p:spPr>
          <a:xfrm>
            <a:off x="268725" y="832350"/>
            <a:ext cx="0" cy="5562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p34"/>
          <p:cNvCxnSpPr/>
          <p:nvPr/>
        </p:nvCxnSpPr>
        <p:spPr>
          <a:xfrm flipH="1">
            <a:off x="268725" y="972375"/>
            <a:ext cx="351600" cy="3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7" name="Google Shape;327;p34"/>
          <p:cNvSpPr/>
          <p:nvPr/>
        </p:nvSpPr>
        <p:spPr>
          <a:xfrm>
            <a:off x="772975" y="1091125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ResNet18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8" name="Google Shape;328;p34"/>
          <p:cNvCxnSpPr/>
          <p:nvPr/>
        </p:nvCxnSpPr>
        <p:spPr>
          <a:xfrm flipH="1">
            <a:off x="268725" y="1259750"/>
            <a:ext cx="351600" cy="3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9" name="Google Shape;329;p34"/>
          <p:cNvSpPr txBox="1"/>
          <p:nvPr/>
        </p:nvSpPr>
        <p:spPr>
          <a:xfrm>
            <a:off x="2544675" y="802650"/>
            <a:ext cx="389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Д</a:t>
            </a:r>
            <a:r>
              <a:rPr b="1" lang="ru"/>
              <a:t>ообучаем на каждой итерации по 10к итераций, а не по 2к</a:t>
            </a:r>
            <a:endParaRPr b="1"/>
          </a:p>
        </p:txBody>
      </p:sp>
      <p:sp>
        <p:nvSpPr>
          <p:cNvPr id="330" name="Google Shape;330;p34"/>
          <p:cNvSpPr/>
          <p:nvPr/>
        </p:nvSpPr>
        <p:spPr>
          <a:xfrm>
            <a:off x="1867875" y="832350"/>
            <a:ext cx="556200" cy="5562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50" y="1465400"/>
            <a:ext cx="7304536" cy="33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4"/>
          <p:cNvSpPr txBox="1"/>
          <p:nvPr/>
        </p:nvSpPr>
        <p:spPr>
          <a:xfrm>
            <a:off x="8649200" y="4703575"/>
            <a:ext cx="5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Заключение</a:t>
            </a:r>
            <a:endParaRPr b="1"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8" name="Google Shape;338;p35"/>
          <p:cNvCxnSpPr>
            <a:endCxn id="339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9" name="Google Shape;339;p35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5"/>
          <p:cNvSpPr txBox="1"/>
          <p:nvPr/>
        </p:nvSpPr>
        <p:spPr>
          <a:xfrm>
            <a:off x="278725" y="1375325"/>
            <a:ext cx="78033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lang="ru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Были и</a:t>
            </a:r>
            <a:r>
              <a:rPr lang="ru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зучены и реализованы известные архитектуры нейронных сетей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lang="ru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Воспроизведены результаты статьи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lang="ru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Найдено 2 способа улучшения алгоритма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6"/>
          <p:cNvSpPr txBox="1"/>
          <p:nvPr/>
        </p:nvSpPr>
        <p:spPr>
          <a:xfrm>
            <a:off x="2402700" y="1830300"/>
            <a:ext cx="433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Спасибо за внимание!</a:t>
            </a:r>
            <a:endParaRPr sz="3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341950" y="110500"/>
            <a:ext cx="67533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Ландшафт функции потерь </a:t>
            </a:r>
            <a:endParaRPr b="1"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3" name="Google Shape;73;p15"/>
          <p:cNvCxnSpPr>
            <a:endCxn id="74" idx="2"/>
          </p:cNvCxnSpPr>
          <p:nvPr/>
        </p:nvCxnSpPr>
        <p:spPr>
          <a:xfrm>
            <a:off x="10" y="785499"/>
            <a:ext cx="6909900" cy="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5"/>
          <p:cNvSpPr/>
          <p:nvPr/>
        </p:nvSpPr>
        <p:spPr>
          <a:xfrm>
            <a:off x="6909910" y="648549"/>
            <a:ext cx="273900" cy="273900"/>
          </a:xfrm>
          <a:prstGeom prst="ellipse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50" y="1203650"/>
            <a:ext cx="6591806" cy="36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8649200" y="4703575"/>
            <a:ext cx="3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8050"/>
            <a:ext cx="5146750" cy="389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8649200" y="4703575"/>
            <a:ext cx="3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341950" y="110500"/>
            <a:ext cx="67533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Интерполяция</a:t>
            </a:r>
            <a:endParaRPr b="1"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4" name="Google Shape;84;p16"/>
          <p:cNvCxnSpPr>
            <a:endCxn id="85" idx="2"/>
          </p:cNvCxnSpPr>
          <p:nvPr/>
        </p:nvCxnSpPr>
        <p:spPr>
          <a:xfrm>
            <a:off x="10" y="785499"/>
            <a:ext cx="6909900" cy="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16"/>
          <p:cNvSpPr/>
          <p:nvPr/>
        </p:nvSpPr>
        <p:spPr>
          <a:xfrm>
            <a:off x="6909910" y="648549"/>
            <a:ext cx="273900" cy="273900"/>
          </a:xfrm>
          <a:prstGeom prst="ellipse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551275" y="110650"/>
            <a:ext cx="67533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 b="1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работы</a:t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1" name="Google Shape;91;p17"/>
          <p:cNvCxnSpPr>
            <a:endCxn id="92" idx="2"/>
          </p:cNvCxnSpPr>
          <p:nvPr/>
        </p:nvCxnSpPr>
        <p:spPr>
          <a:xfrm>
            <a:off x="10" y="1147899"/>
            <a:ext cx="6909900" cy="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17"/>
          <p:cNvSpPr/>
          <p:nvPr/>
        </p:nvSpPr>
        <p:spPr>
          <a:xfrm>
            <a:off x="6909910" y="1010949"/>
            <a:ext cx="273900" cy="273900"/>
          </a:xfrm>
          <a:prstGeom prst="ellipse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551275" y="1440288"/>
            <a:ext cx="6492300" cy="3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600">
                <a:latin typeface="Roboto"/>
                <a:ea typeface="Roboto"/>
                <a:cs typeface="Roboto"/>
                <a:sym typeface="Roboto"/>
              </a:rPr>
              <a:t>Цель работы: 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Воспроизвести результаты статьи и провести более глубокий анализ феномена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Изучить известные архитектуры нейронных сетей и реализовать их, используя библиотеку PyTorch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Воспроизвести результаты статьи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Найти и исследовать с точки зрения ландшафта ошибок методы улучшения алгоритма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8649200" y="4703575"/>
            <a:ext cx="3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Исследование известных архитектур</a:t>
            </a:r>
            <a:endParaRPr b="1"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" name="Google Shape;100;p18"/>
          <p:cNvCxnSpPr>
            <a:endCxn id="101" idx="2"/>
          </p:cNvCxnSpPr>
          <p:nvPr/>
        </p:nvCxnSpPr>
        <p:spPr>
          <a:xfrm>
            <a:off x="10" y="1147899"/>
            <a:ext cx="6909900" cy="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18"/>
          <p:cNvSpPr/>
          <p:nvPr/>
        </p:nvSpPr>
        <p:spPr>
          <a:xfrm>
            <a:off x="6909910" y="1010949"/>
            <a:ext cx="273900" cy="273900"/>
          </a:xfrm>
          <a:prstGeom prst="ellipse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121700" y="2087063"/>
            <a:ext cx="475800" cy="139200"/>
          </a:xfrm>
          <a:prstGeom prst="chevron">
            <a:avLst>
              <a:gd fmla="val 50000" name="adj"/>
            </a:avLst>
          </a:prstGeom>
          <a:solidFill>
            <a:srgbClr val="FFD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121700" y="2695400"/>
            <a:ext cx="475800" cy="139200"/>
          </a:xfrm>
          <a:prstGeom prst="chevron">
            <a:avLst>
              <a:gd fmla="val 50000" name="adj"/>
            </a:avLst>
          </a:prstGeom>
          <a:solidFill>
            <a:srgbClr val="FFD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121700" y="3295938"/>
            <a:ext cx="475800" cy="139200"/>
          </a:xfrm>
          <a:prstGeom prst="chevron">
            <a:avLst>
              <a:gd fmla="val 50000" name="adj"/>
            </a:avLst>
          </a:prstGeom>
          <a:solidFill>
            <a:srgbClr val="FFD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597500" y="1964350"/>
            <a:ext cx="27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CIFAR10</a:t>
            </a:r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597500" y="3165450"/>
            <a:ext cx="27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Цель: accuracy ≥ 85%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050" y="1376850"/>
            <a:ext cx="4815774" cy="363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597500" y="2579363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Accuracy = </a:t>
            </a:r>
            <a:endParaRPr/>
          </a:p>
        </p:txBody>
      </p:sp>
      <p:cxnSp>
        <p:nvCxnSpPr>
          <p:cNvPr id="109" name="Google Shape;109;p18"/>
          <p:cNvCxnSpPr>
            <a:stCxn id="108" idx="3"/>
          </p:cNvCxnSpPr>
          <p:nvPr/>
        </p:nvCxnSpPr>
        <p:spPr>
          <a:xfrm>
            <a:off x="1742300" y="2779463"/>
            <a:ext cx="189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8"/>
          <p:cNvSpPr txBox="1"/>
          <p:nvPr/>
        </p:nvSpPr>
        <p:spPr>
          <a:xfrm>
            <a:off x="1718000" y="2416938"/>
            <a:ext cx="19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correct classifications</a:t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1911200" y="2712863"/>
            <a:ext cx="15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all classifications</a:t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8649200" y="4703575"/>
            <a:ext cx="3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Исследование известных архитектур</a:t>
            </a:r>
            <a:endParaRPr b="1"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4932500" y="1746375"/>
            <a:ext cx="277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Появились сверточные слои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752438" y="1650588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551275" y="1415850"/>
            <a:ext cx="75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b="1" lang="ru">
                <a:latin typeface="Roboto"/>
                <a:ea typeface="Roboto"/>
                <a:cs typeface="Roboto"/>
                <a:sym typeface="Roboto"/>
              </a:rPr>
              <a:t>MLP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1140800" y="1780888"/>
            <a:ext cx="174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2 линейных слоя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1140800" y="2079463"/>
            <a:ext cx="170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~5к параметров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3" name="Google Shape;123;p19"/>
          <p:cNvCxnSpPr/>
          <p:nvPr/>
        </p:nvCxnSpPr>
        <p:spPr>
          <a:xfrm>
            <a:off x="681775" y="1860338"/>
            <a:ext cx="0" cy="8352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81775" y="1953938"/>
            <a:ext cx="351600" cy="3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19"/>
          <p:cNvCxnSpPr/>
          <p:nvPr/>
        </p:nvCxnSpPr>
        <p:spPr>
          <a:xfrm flipH="1">
            <a:off x="681775" y="2257588"/>
            <a:ext cx="351600" cy="3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19"/>
          <p:cNvCxnSpPr/>
          <p:nvPr/>
        </p:nvCxnSpPr>
        <p:spPr>
          <a:xfrm flipH="1">
            <a:off x="681775" y="2561238"/>
            <a:ext cx="351600" cy="3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" name="Google Shape;127;p19"/>
          <p:cNvSpPr/>
          <p:nvPr/>
        </p:nvSpPr>
        <p:spPr>
          <a:xfrm>
            <a:off x="1140800" y="2372888"/>
            <a:ext cx="147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accuracy 53%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4932500" y="2038750"/>
            <a:ext cx="29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 сверточных слоя + 2 линейных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4932500" y="2340400"/>
            <a:ext cx="21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~420к параметров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75" y="3068025"/>
            <a:ext cx="283845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/>
          <p:nvPr/>
        </p:nvSpPr>
        <p:spPr>
          <a:xfrm>
            <a:off x="4932500" y="2619425"/>
            <a:ext cx="155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accuracy 60%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" name="Google Shape;132;p19"/>
          <p:cNvCxnSpPr>
            <a:endCxn id="133" idx="2"/>
          </p:cNvCxnSpPr>
          <p:nvPr/>
        </p:nvCxnSpPr>
        <p:spPr>
          <a:xfrm>
            <a:off x="10" y="1147899"/>
            <a:ext cx="6909900" cy="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19"/>
          <p:cNvSpPr/>
          <p:nvPr/>
        </p:nvSpPr>
        <p:spPr>
          <a:xfrm>
            <a:off x="6909910" y="1010949"/>
            <a:ext cx="273900" cy="273900"/>
          </a:xfrm>
          <a:prstGeom prst="ellipse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4294500" y="1415850"/>
            <a:ext cx="159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latin typeface="Roboto"/>
                <a:ea typeface="Roboto"/>
                <a:cs typeface="Roboto"/>
                <a:sym typeface="Roboto"/>
              </a:rPr>
              <a:t>2. LeNet5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5" name="Google Shape;135;p19"/>
          <p:cNvCxnSpPr/>
          <p:nvPr/>
        </p:nvCxnSpPr>
        <p:spPr>
          <a:xfrm flipH="1">
            <a:off x="4428250" y="1921938"/>
            <a:ext cx="351600" cy="3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19"/>
          <p:cNvCxnSpPr/>
          <p:nvPr/>
        </p:nvCxnSpPr>
        <p:spPr>
          <a:xfrm flipH="1">
            <a:off x="4418425" y="2209313"/>
            <a:ext cx="351600" cy="3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19"/>
          <p:cNvCxnSpPr/>
          <p:nvPr/>
        </p:nvCxnSpPr>
        <p:spPr>
          <a:xfrm>
            <a:off x="4418425" y="1791863"/>
            <a:ext cx="0" cy="8352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19"/>
          <p:cNvCxnSpPr/>
          <p:nvPr/>
        </p:nvCxnSpPr>
        <p:spPr>
          <a:xfrm flipH="1">
            <a:off x="4428250" y="2496688"/>
            <a:ext cx="351600" cy="3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19"/>
          <p:cNvCxnSpPr/>
          <p:nvPr/>
        </p:nvCxnSpPr>
        <p:spPr>
          <a:xfrm flipH="1">
            <a:off x="4428250" y="2784063"/>
            <a:ext cx="351600" cy="3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19"/>
          <p:cNvCxnSpPr/>
          <p:nvPr/>
        </p:nvCxnSpPr>
        <p:spPr>
          <a:xfrm>
            <a:off x="4415175" y="2079238"/>
            <a:ext cx="0" cy="8352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851" y="2974499"/>
            <a:ext cx="3104250" cy="207300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8649200" y="4703575"/>
            <a:ext cx="3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Исследование известных архитектур</a:t>
            </a:r>
            <a:endParaRPr b="1"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4572000" y="1311888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lang="ru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ResNet34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5210000" y="1642413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Появились остаточные соединения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0" name="Google Shape;150;p20"/>
          <p:cNvCxnSpPr/>
          <p:nvPr/>
        </p:nvCxnSpPr>
        <p:spPr>
          <a:xfrm flipH="1">
            <a:off x="4705750" y="1817988"/>
            <a:ext cx="351600" cy="3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p20"/>
          <p:cNvSpPr txBox="1"/>
          <p:nvPr/>
        </p:nvSpPr>
        <p:spPr>
          <a:xfrm>
            <a:off x="650938" y="1630901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449775" y="1396150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ru">
                <a:latin typeface="Roboto"/>
                <a:ea typeface="Roboto"/>
                <a:cs typeface="Roboto"/>
                <a:sym typeface="Roboto"/>
              </a:rPr>
              <a:t>. AlexNet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39300" y="1761200"/>
            <a:ext cx="371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191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 сверточных и 2 полносвязных слоя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39300" y="2059775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~60кк параметров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" name="Google Shape;155;p20"/>
          <p:cNvCxnSpPr/>
          <p:nvPr/>
        </p:nvCxnSpPr>
        <p:spPr>
          <a:xfrm>
            <a:off x="580275" y="1840650"/>
            <a:ext cx="0" cy="8352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p20"/>
          <p:cNvCxnSpPr/>
          <p:nvPr/>
        </p:nvCxnSpPr>
        <p:spPr>
          <a:xfrm flipH="1">
            <a:off x="580275" y="1934250"/>
            <a:ext cx="351600" cy="3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0"/>
          <p:cNvCxnSpPr/>
          <p:nvPr/>
        </p:nvCxnSpPr>
        <p:spPr>
          <a:xfrm flipH="1">
            <a:off x="580275" y="2237900"/>
            <a:ext cx="351600" cy="3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0"/>
          <p:cNvCxnSpPr/>
          <p:nvPr/>
        </p:nvCxnSpPr>
        <p:spPr>
          <a:xfrm flipH="1">
            <a:off x="580275" y="2541550"/>
            <a:ext cx="351600" cy="3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0"/>
          <p:cNvSpPr/>
          <p:nvPr/>
        </p:nvSpPr>
        <p:spPr>
          <a:xfrm>
            <a:off x="1039300" y="2353200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accuracy 83%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5210000" y="1934788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34 сверточных слоя + 2 линейных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1" name="Google Shape;161;p20"/>
          <p:cNvCxnSpPr/>
          <p:nvPr/>
        </p:nvCxnSpPr>
        <p:spPr>
          <a:xfrm flipH="1">
            <a:off x="4695925" y="2105363"/>
            <a:ext cx="351600" cy="3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20"/>
          <p:cNvCxnSpPr/>
          <p:nvPr/>
        </p:nvCxnSpPr>
        <p:spPr>
          <a:xfrm>
            <a:off x="4695925" y="1687913"/>
            <a:ext cx="0" cy="8352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20"/>
          <p:cNvCxnSpPr/>
          <p:nvPr/>
        </p:nvCxnSpPr>
        <p:spPr>
          <a:xfrm flipH="1">
            <a:off x="4705750" y="2392738"/>
            <a:ext cx="351600" cy="3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20"/>
          <p:cNvSpPr/>
          <p:nvPr/>
        </p:nvSpPr>
        <p:spPr>
          <a:xfrm>
            <a:off x="5210000" y="2236438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~22кк параметров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5" name="Google Shape;165;p20"/>
          <p:cNvCxnSpPr/>
          <p:nvPr/>
        </p:nvCxnSpPr>
        <p:spPr>
          <a:xfrm flipH="1">
            <a:off x="4705750" y="2680113"/>
            <a:ext cx="351600" cy="3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20"/>
          <p:cNvCxnSpPr/>
          <p:nvPr/>
        </p:nvCxnSpPr>
        <p:spPr>
          <a:xfrm>
            <a:off x="4692675" y="1975288"/>
            <a:ext cx="0" cy="83520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20"/>
          <p:cNvSpPr/>
          <p:nvPr/>
        </p:nvSpPr>
        <p:spPr>
          <a:xfrm>
            <a:off x="5210000" y="2515463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accuracy 89%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8" name="Google Shape;168;p20"/>
          <p:cNvCxnSpPr>
            <a:endCxn id="169" idx="2"/>
          </p:cNvCxnSpPr>
          <p:nvPr/>
        </p:nvCxnSpPr>
        <p:spPr>
          <a:xfrm>
            <a:off x="10" y="1147899"/>
            <a:ext cx="6909900" cy="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20"/>
          <p:cNvSpPr/>
          <p:nvPr/>
        </p:nvSpPr>
        <p:spPr>
          <a:xfrm>
            <a:off x="6909910" y="1010949"/>
            <a:ext cx="273900" cy="273900"/>
          </a:xfrm>
          <a:prstGeom prst="ellipse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350" y="3063963"/>
            <a:ext cx="2782905" cy="186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950" y="3075500"/>
            <a:ext cx="28098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/>
        </p:nvSpPr>
        <p:spPr>
          <a:xfrm>
            <a:off x="8649200" y="4703575"/>
            <a:ext cx="3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143875" cy="3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руннинг</a:t>
            </a:r>
            <a:endParaRPr b="1"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9" name="Google Shape;179;p21"/>
          <p:cNvCxnSpPr/>
          <p:nvPr/>
        </p:nvCxnSpPr>
        <p:spPr>
          <a:xfrm>
            <a:off x="10" y="782449"/>
            <a:ext cx="6909900" cy="0"/>
          </a:xfrm>
          <a:prstGeom prst="straightConnector1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p21"/>
          <p:cNvSpPr/>
          <p:nvPr/>
        </p:nvSpPr>
        <p:spPr>
          <a:xfrm>
            <a:off x="6909910" y="645499"/>
            <a:ext cx="273900" cy="273900"/>
          </a:xfrm>
          <a:prstGeom prst="ellipse">
            <a:avLst/>
          </a:prstGeom>
          <a:noFill/>
          <a:ln cap="flat" cmpd="sng" w="76200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8649200" y="4703575"/>
            <a:ext cx="3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